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310" r:id="rId5"/>
    <p:sldId id="308" r:id="rId6"/>
    <p:sldId id="318" r:id="rId7"/>
    <p:sldId id="309" r:id="rId8"/>
    <p:sldId id="319" r:id="rId9"/>
    <p:sldId id="313" r:id="rId10"/>
    <p:sldId id="320" r:id="rId11"/>
    <p:sldId id="321" r:id="rId12"/>
    <p:sldId id="314" r:id="rId13"/>
    <p:sldId id="322" r:id="rId14"/>
    <p:sldId id="315" r:id="rId15"/>
    <p:sldId id="323"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78DDDEA-63BC-40A0-8BC0-D6413F38691F}" type="datetimeFigureOut">
              <a:rPr lang="en-US" smtClean="0"/>
              <a:t>3/9/2021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33AEA074-24A7-4657-AE02-A51F68EA6AA2}"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8451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3/9/2021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3/9/2021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3/9/2021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3/9/2021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3/9/2021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paul@oafinance.net"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pastor.sbchurch@gmail.com"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pawtw@sbcglobal.net"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p:txBody>
          <a:bodyPr/>
          <a:lstStyle/>
          <a:p>
            <a:r>
              <a:rPr lang="en-US" dirty="0"/>
              <a:t>Spiritual Leaders</a:t>
            </a:r>
          </a:p>
        </p:txBody>
      </p:sp>
      <p:sp>
        <p:nvSpPr>
          <p:cNvPr id="9" name="Oval 8">
            <a:extLst>
              <a:ext uri="{FF2B5EF4-FFF2-40B4-BE49-F238E27FC236}">
                <a16:creationId xmlns:a16="http://schemas.microsoft.com/office/drawing/2014/main" id="{DE2CA0B5-9D59-46B6-8A19-C34C0761B4E0}"/>
              </a:ext>
            </a:extLst>
          </p:cNvPr>
          <p:cNvSpPr/>
          <p:nvPr/>
        </p:nvSpPr>
        <p:spPr>
          <a:xfrm>
            <a:off x="6436253" y="2053881"/>
            <a:ext cx="1061542" cy="1061542"/>
          </a:xfrm>
          <a:prstGeom prst="ellipse">
            <a:avLst/>
          </a:prstGeom>
          <a:blipFill rotWithShape="0">
            <a:blip r:embed="rId3" cstate="print">
              <a:extLst>
                <a:ext uri="{28A0092B-C50C-407E-A947-70E740481C1C}">
                  <a14:useLocalDpi xmlns:a14="http://schemas.microsoft.com/office/drawing/2010/main" val="0"/>
                </a:ext>
              </a:extLst>
            </a:blip>
            <a:srcRect/>
            <a:stretch>
              <a:fillRect t="-25000" b="-25000"/>
            </a:stretch>
          </a:blip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dirty="0"/>
          </a:p>
        </p:txBody>
      </p:sp>
      <p:sp>
        <p:nvSpPr>
          <p:cNvPr id="11" name="Oval 10">
            <a:extLst>
              <a:ext uri="{FF2B5EF4-FFF2-40B4-BE49-F238E27FC236}">
                <a16:creationId xmlns:a16="http://schemas.microsoft.com/office/drawing/2014/main" id="{0B17D278-AC61-46AC-ABDC-CD0B4700703A}"/>
              </a:ext>
            </a:extLst>
          </p:cNvPr>
          <p:cNvSpPr/>
          <p:nvPr/>
        </p:nvSpPr>
        <p:spPr>
          <a:xfrm>
            <a:off x="3466798" y="2053881"/>
            <a:ext cx="1061542" cy="1061542"/>
          </a:xfrm>
          <a:prstGeom prst="ellipse">
            <a:avLst/>
          </a:prstGeom>
          <a:blipFill rotWithShape="0">
            <a:blip r:embed="rId4"/>
            <a:srcRect/>
            <a:stretch>
              <a:fillRect t="-25000" b="-25000"/>
            </a:stretch>
          </a:blip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dirty="0"/>
          </a:p>
        </p:txBody>
      </p:sp>
      <p:sp>
        <p:nvSpPr>
          <p:cNvPr id="12" name="Oval 11">
            <a:extLst>
              <a:ext uri="{FF2B5EF4-FFF2-40B4-BE49-F238E27FC236}">
                <a16:creationId xmlns:a16="http://schemas.microsoft.com/office/drawing/2014/main" id="{E4D3B84F-F313-46F0-8B63-DB2469A2C358}"/>
              </a:ext>
            </a:extLst>
          </p:cNvPr>
          <p:cNvSpPr/>
          <p:nvPr/>
        </p:nvSpPr>
        <p:spPr>
          <a:xfrm>
            <a:off x="4721166" y="4121831"/>
            <a:ext cx="1061542" cy="1061542"/>
          </a:xfrm>
          <a:prstGeom prst="ellipse">
            <a:avLst/>
          </a:prstGeom>
          <a:blipFill rotWithShape="0">
            <a:blip r:embed="rId5"/>
            <a:srcRect/>
            <a:stretch>
              <a:fillRect t="-25000" b="-25000"/>
            </a:stretch>
          </a:blip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dirty="0"/>
          </a:p>
        </p:txBody>
      </p:sp>
      <p:sp>
        <p:nvSpPr>
          <p:cNvPr id="13" name="Oval 12">
            <a:extLst>
              <a:ext uri="{FF2B5EF4-FFF2-40B4-BE49-F238E27FC236}">
                <a16:creationId xmlns:a16="http://schemas.microsoft.com/office/drawing/2014/main" id="{3B0912A5-A393-4351-943B-3EF27AA9EEEE}"/>
              </a:ext>
            </a:extLst>
          </p:cNvPr>
          <p:cNvSpPr/>
          <p:nvPr/>
        </p:nvSpPr>
        <p:spPr>
          <a:xfrm>
            <a:off x="8069278" y="4121831"/>
            <a:ext cx="1061542" cy="1061542"/>
          </a:xfrm>
          <a:prstGeom prst="ellipse">
            <a:avLst/>
          </a:prstGeom>
          <a:blipFill rotWithShape="0">
            <a:blip r:embed="rId6"/>
            <a:srcRect/>
            <a:stretch>
              <a:fillRect t="-25000" b="-25000"/>
            </a:stretch>
          </a:blip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dirty="0"/>
          </a:p>
        </p:txBody>
      </p:sp>
      <p:sp>
        <p:nvSpPr>
          <p:cNvPr id="14" name="Oval 13">
            <a:extLst>
              <a:ext uri="{FF2B5EF4-FFF2-40B4-BE49-F238E27FC236}">
                <a16:creationId xmlns:a16="http://schemas.microsoft.com/office/drawing/2014/main" id="{BC621358-6CA0-48D2-AB4D-2BB850DCA564}"/>
              </a:ext>
            </a:extLst>
          </p:cNvPr>
          <p:cNvSpPr/>
          <p:nvPr/>
        </p:nvSpPr>
        <p:spPr>
          <a:xfrm>
            <a:off x="9405709" y="2102788"/>
            <a:ext cx="1061542" cy="1061542"/>
          </a:xfrm>
          <a:prstGeom prst="ellipse">
            <a:avLst/>
          </a:prstGeom>
          <a:blipFill rotWithShape="0">
            <a:blip r:embed="rId7"/>
            <a:srcRect/>
            <a:stretch>
              <a:fillRect t="-5000" b="-5000"/>
            </a:stretch>
          </a:blip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grpSp>
        <p:nvGrpSpPr>
          <p:cNvPr id="15" name="Group 14">
            <a:extLst>
              <a:ext uri="{FF2B5EF4-FFF2-40B4-BE49-F238E27FC236}">
                <a16:creationId xmlns:a16="http://schemas.microsoft.com/office/drawing/2014/main" id="{5646939E-72B1-4892-BF0C-B3E2D51B3DA4}"/>
              </a:ext>
            </a:extLst>
          </p:cNvPr>
          <p:cNvGrpSpPr/>
          <p:nvPr/>
        </p:nvGrpSpPr>
        <p:grpSpPr>
          <a:xfrm>
            <a:off x="5401625" y="3187260"/>
            <a:ext cx="2990122" cy="696093"/>
            <a:chOff x="3240544" y="1393664"/>
            <a:chExt cx="2990122" cy="696093"/>
          </a:xfrm>
        </p:grpSpPr>
        <p:sp>
          <p:nvSpPr>
            <p:cNvPr id="16" name="Rectangle 15">
              <a:extLst>
                <a:ext uri="{FF2B5EF4-FFF2-40B4-BE49-F238E27FC236}">
                  <a16:creationId xmlns:a16="http://schemas.microsoft.com/office/drawing/2014/main" id="{749EFC18-B834-4AD5-BCD4-9D90DB2C1800}"/>
                </a:ext>
              </a:extLst>
            </p:cNvPr>
            <p:cNvSpPr/>
            <p:nvPr/>
          </p:nvSpPr>
          <p:spPr>
            <a:xfrm>
              <a:off x="3240544" y="1393664"/>
              <a:ext cx="2990122" cy="6960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79D965A4-1CD2-4589-B2F5-AE56BAB176CC}"/>
                </a:ext>
              </a:extLst>
            </p:cNvPr>
            <p:cNvSpPr txBox="1"/>
            <p:nvPr/>
          </p:nvSpPr>
          <p:spPr>
            <a:xfrm>
              <a:off x="3240544" y="1393664"/>
              <a:ext cx="2990122" cy="6960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dirty="0"/>
                <a:t>Pastor Dan Woodward</a:t>
              </a:r>
            </a:p>
            <a:p>
              <a:pPr marL="0" lvl="0" indent="0" algn="ctr" defTabSz="622300">
                <a:lnSpc>
                  <a:spcPct val="100000"/>
                </a:lnSpc>
                <a:spcBef>
                  <a:spcPct val="0"/>
                </a:spcBef>
                <a:spcAft>
                  <a:spcPct val="35000"/>
                </a:spcAft>
                <a:buNone/>
                <a:defRPr cap="all"/>
              </a:pPr>
              <a:r>
                <a:rPr lang="en-US" sz="1400" b="0" kern="1200" dirty="0"/>
                <a:t>Dwight, IL  </a:t>
              </a:r>
            </a:p>
          </p:txBody>
        </p:sp>
      </p:grpSp>
      <p:grpSp>
        <p:nvGrpSpPr>
          <p:cNvPr id="18" name="Group 17">
            <a:extLst>
              <a:ext uri="{FF2B5EF4-FFF2-40B4-BE49-F238E27FC236}">
                <a16:creationId xmlns:a16="http://schemas.microsoft.com/office/drawing/2014/main" id="{C24382A2-D20D-42A9-8342-9510BE185610}"/>
              </a:ext>
            </a:extLst>
          </p:cNvPr>
          <p:cNvGrpSpPr/>
          <p:nvPr/>
        </p:nvGrpSpPr>
        <p:grpSpPr>
          <a:xfrm>
            <a:off x="7998940" y="3222099"/>
            <a:ext cx="3951497" cy="696093"/>
            <a:chOff x="5819519" y="1392926"/>
            <a:chExt cx="3951497" cy="696093"/>
          </a:xfrm>
        </p:grpSpPr>
        <p:sp>
          <p:nvSpPr>
            <p:cNvPr id="19" name="Rectangle 18">
              <a:extLst>
                <a:ext uri="{FF2B5EF4-FFF2-40B4-BE49-F238E27FC236}">
                  <a16:creationId xmlns:a16="http://schemas.microsoft.com/office/drawing/2014/main" id="{8D0FA92A-C699-40B1-B5F0-AD225D06B11C}"/>
                </a:ext>
              </a:extLst>
            </p:cNvPr>
            <p:cNvSpPr/>
            <p:nvPr/>
          </p:nvSpPr>
          <p:spPr>
            <a:xfrm>
              <a:off x="5819519" y="1392926"/>
              <a:ext cx="3951497" cy="6960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F1FDD2EB-9F33-400D-932D-CAFD8FEA9458}"/>
                </a:ext>
              </a:extLst>
            </p:cNvPr>
            <p:cNvSpPr txBox="1"/>
            <p:nvPr/>
          </p:nvSpPr>
          <p:spPr>
            <a:xfrm>
              <a:off x="5819519" y="1392926"/>
              <a:ext cx="3951497" cy="6960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dirty="0"/>
                <a:t>Pastor Steve </a:t>
              </a:r>
              <a:r>
                <a:rPr lang="en-US" sz="1400" b="0" kern="1200" dirty="0" err="1"/>
                <a:t>Kihlthau</a:t>
              </a:r>
              <a:endParaRPr lang="en-US" sz="1400" b="0" kern="1200" dirty="0"/>
            </a:p>
            <a:p>
              <a:pPr marL="0" lvl="0" indent="0" algn="ctr" defTabSz="622300">
                <a:lnSpc>
                  <a:spcPct val="100000"/>
                </a:lnSpc>
                <a:spcBef>
                  <a:spcPct val="0"/>
                </a:spcBef>
                <a:spcAft>
                  <a:spcPct val="35000"/>
                </a:spcAft>
                <a:buNone/>
                <a:defRPr cap="all"/>
              </a:pPr>
              <a:r>
                <a:rPr lang="en-US" sz="1400" b="0" kern="1200" dirty="0"/>
                <a:t>Stockton, CA  </a:t>
              </a:r>
            </a:p>
          </p:txBody>
        </p:sp>
      </p:grpSp>
      <p:grpSp>
        <p:nvGrpSpPr>
          <p:cNvPr id="21" name="Group 20">
            <a:extLst>
              <a:ext uri="{FF2B5EF4-FFF2-40B4-BE49-F238E27FC236}">
                <a16:creationId xmlns:a16="http://schemas.microsoft.com/office/drawing/2014/main" id="{FCF476A7-08E8-4DF4-9BA2-D03E3388D674}"/>
              </a:ext>
            </a:extLst>
          </p:cNvPr>
          <p:cNvGrpSpPr/>
          <p:nvPr/>
        </p:nvGrpSpPr>
        <p:grpSpPr>
          <a:xfrm>
            <a:off x="3014910" y="3179895"/>
            <a:ext cx="1740234" cy="696093"/>
            <a:chOff x="480080" y="1392926"/>
            <a:chExt cx="1740234" cy="696093"/>
          </a:xfrm>
        </p:grpSpPr>
        <p:sp>
          <p:nvSpPr>
            <p:cNvPr id="22" name="Rectangle 21">
              <a:extLst>
                <a:ext uri="{FF2B5EF4-FFF2-40B4-BE49-F238E27FC236}">
                  <a16:creationId xmlns:a16="http://schemas.microsoft.com/office/drawing/2014/main" id="{020CD560-8868-462A-8DA3-04067152422B}"/>
                </a:ext>
              </a:extLst>
            </p:cNvPr>
            <p:cNvSpPr/>
            <p:nvPr/>
          </p:nvSpPr>
          <p:spPr>
            <a:xfrm>
              <a:off x="480080" y="1392926"/>
              <a:ext cx="1740234" cy="6960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53FE7144-8B7F-46FC-9939-F1CA387DC4D3}"/>
                </a:ext>
              </a:extLst>
            </p:cNvPr>
            <p:cNvSpPr txBox="1"/>
            <p:nvPr/>
          </p:nvSpPr>
          <p:spPr>
            <a:xfrm>
              <a:off x="480080" y="1392926"/>
              <a:ext cx="1740234" cy="6960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dirty="0"/>
                <a:t>Deacon Paul Muller</a:t>
              </a:r>
            </a:p>
            <a:p>
              <a:pPr marL="0" lvl="0" indent="0" algn="ctr" defTabSz="622300">
                <a:lnSpc>
                  <a:spcPct val="100000"/>
                </a:lnSpc>
                <a:spcBef>
                  <a:spcPct val="0"/>
                </a:spcBef>
                <a:spcAft>
                  <a:spcPct val="35000"/>
                </a:spcAft>
                <a:buNone/>
                <a:defRPr cap="all"/>
              </a:pPr>
              <a:r>
                <a:rPr lang="en-US" sz="1400" b="0" kern="1200" dirty="0"/>
                <a:t>Lee’s Summit, MO</a:t>
              </a:r>
            </a:p>
            <a:p>
              <a:pPr marL="0" lvl="0" indent="0" algn="ctr" defTabSz="622300">
                <a:lnSpc>
                  <a:spcPct val="100000"/>
                </a:lnSpc>
                <a:spcBef>
                  <a:spcPct val="0"/>
                </a:spcBef>
                <a:spcAft>
                  <a:spcPct val="35000"/>
                </a:spcAft>
                <a:buNone/>
                <a:defRPr cap="all"/>
              </a:pPr>
              <a:r>
                <a:rPr lang="en-US" sz="1400" dirty="0"/>
                <a:t>(Kansas City)</a:t>
              </a:r>
              <a:endParaRPr lang="en-US" sz="1400" b="0" kern="1200" dirty="0"/>
            </a:p>
            <a:p>
              <a:pPr marL="0" lvl="0" indent="0" algn="ctr" defTabSz="622300">
                <a:lnSpc>
                  <a:spcPct val="100000"/>
                </a:lnSpc>
                <a:spcBef>
                  <a:spcPct val="0"/>
                </a:spcBef>
                <a:spcAft>
                  <a:spcPct val="35000"/>
                </a:spcAft>
                <a:buNone/>
                <a:defRPr cap="all"/>
              </a:pPr>
              <a:endParaRPr lang="en-US" sz="1400" b="0" kern="1200" dirty="0"/>
            </a:p>
          </p:txBody>
        </p:sp>
      </p:grpSp>
      <p:grpSp>
        <p:nvGrpSpPr>
          <p:cNvPr id="27" name="Group 26">
            <a:extLst>
              <a:ext uri="{FF2B5EF4-FFF2-40B4-BE49-F238E27FC236}">
                <a16:creationId xmlns:a16="http://schemas.microsoft.com/office/drawing/2014/main" id="{7B04F5B4-7B50-49E0-A652-90F44512653D}"/>
              </a:ext>
            </a:extLst>
          </p:cNvPr>
          <p:cNvGrpSpPr/>
          <p:nvPr/>
        </p:nvGrpSpPr>
        <p:grpSpPr>
          <a:xfrm>
            <a:off x="7758067" y="5267771"/>
            <a:ext cx="1740234" cy="724229"/>
            <a:chOff x="5277819" y="1392926"/>
            <a:chExt cx="1740234" cy="724229"/>
          </a:xfrm>
        </p:grpSpPr>
        <p:sp>
          <p:nvSpPr>
            <p:cNvPr id="28" name="Rectangle 27">
              <a:extLst>
                <a:ext uri="{FF2B5EF4-FFF2-40B4-BE49-F238E27FC236}">
                  <a16:creationId xmlns:a16="http://schemas.microsoft.com/office/drawing/2014/main" id="{F6CB0227-CFAF-48CF-B298-2118CE6BE13D}"/>
                </a:ext>
              </a:extLst>
            </p:cNvPr>
            <p:cNvSpPr/>
            <p:nvPr/>
          </p:nvSpPr>
          <p:spPr>
            <a:xfrm>
              <a:off x="5277819" y="1392926"/>
              <a:ext cx="1740234" cy="6960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06D301DB-0483-4817-8C41-353D9687A929}"/>
                </a:ext>
              </a:extLst>
            </p:cNvPr>
            <p:cNvSpPr txBox="1"/>
            <p:nvPr/>
          </p:nvSpPr>
          <p:spPr>
            <a:xfrm>
              <a:off x="5277819" y="1421062"/>
              <a:ext cx="1740234" cy="6960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dirty="0"/>
                <a:t>Deacon Luis Trevino</a:t>
              </a:r>
            </a:p>
            <a:p>
              <a:pPr marL="0" lvl="0" indent="0" algn="ctr" defTabSz="622300">
                <a:lnSpc>
                  <a:spcPct val="100000"/>
                </a:lnSpc>
                <a:spcBef>
                  <a:spcPct val="0"/>
                </a:spcBef>
                <a:spcAft>
                  <a:spcPct val="35000"/>
                </a:spcAft>
                <a:buNone/>
                <a:defRPr cap="all"/>
              </a:pPr>
              <a:r>
                <a:rPr lang="en-US" sz="1400" b="0" kern="1200" dirty="0"/>
                <a:t>Schaumburg, IL  </a:t>
              </a:r>
            </a:p>
          </p:txBody>
        </p:sp>
      </p:grpSp>
      <p:grpSp>
        <p:nvGrpSpPr>
          <p:cNvPr id="30" name="Group 29">
            <a:extLst>
              <a:ext uri="{FF2B5EF4-FFF2-40B4-BE49-F238E27FC236}">
                <a16:creationId xmlns:a16="http://schemas.microsoft.com/office/drawing/2014/main" id="{DC5A28F3-31B4-4A24-B482-C29170401284}"/>
              </a:ext>
            </a:extLst>
          </p:cNvPr>
          <p:cNvGrpSpPr/>
          <p:nvPr/>
        </p:nvGrpSpPr>
        <p:grpSpPr>
          <a:xfrm>
            <a:off x="4353683" y="5233314"/>
            <a:ext cx="1740234" cy="696093"/>
            <a:chOff x="3233044" y="1392926"/>
            <a:chExt cx="1740234" cy="696093"/>
          </a:xfrm>
        </p:grpSpPr>
        <p:sp>
          <p:nvSpPr>
            <p:cNvPr id="31" name="Rectangle 30">
              <a:extLst>
                <a:ext uri="{FF2B5EF4-FFF2-40B4-BE49-F238E27FC236}">
                  <a16:creationId xmlns:a16="http://schemas.microsoft.com/office/drawing/2014/main" id="{28083C76-8554-4107-9006-0B4717D93336}"/>
                </a:ext>
              </a:extLst>
            </p:cNvPr>
            <p:cNvSpPr/>
            <p:nvPr/>
          </p:nvSpPr>
          <p:spPr>
            <a:xfrm>
              <a:off x="3233044" y="1392926"/>
              <a:ext cx="1740234" cy="6960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71FE3680-FF9C-4731-856C-4F9F3BFDFBD9}"/>
                </a:ext>
              </a:extLst>
            </p:cNvPr>
            <p:cNvSpPr txBox="1"/>
            <p:nvPr/>
          </p:nvSpPr>
          <p:spPr>
            <a:xfrm>
              <a:off x="3233044" y="1392926"/>
              <a:ext cx="1740234" cy="6960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0" kern="1200" dirty="0"/>
                <a:t>Pastor Paul Abner</a:t>
              </a:r>
            </a:p>
            <a:p>
              <a:pPr marL="0" lvl="0" indent="0" algn="ctr" defTabSz="622300">
                <a:lnSpc>
                  <a:spcPct val="100000"/>
                </a:lnSpc>
                <a:spcBef>
                  <a:spcPct val="0"/>
                </a:spcBef>
                <a:spcAft>
                  <a:spcPct val="35000"/>
                </a:spcAft>
                <a:buNone/>
                <a:defRPr cap="all"/>
              </a:pPr>
              <a:r>
                <a:rPr lang="en-US" sz="1400" b="0" kern="1200" dirty="0"/>
                <a:t>Crystal City, OK  (Tulsa)  </a:t>
              </a:r>
            </a:p>
          </p:txBody>
        </p:sp>
      </p:grpSp>
    </p:spTree>
    <p:extLst>
      <p:ext uri="{BB962C8B-B14F-4D97-AF65-F5344CB8AC3E}">
        <p14:creationId xmlns:p14="http://schemas.microsoft.com/office/powerpoint/2010/main" val="149795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2130A-9E0F-4D7A-A345-04E536270E04}"/>
              </a:ext>
            </a:extLst>
          </p:cNvPr>
          <p:cNvSpPr>
            <a:spLocks noGrp="1"/>
          </p:cNvSpPr>
          <p:nvPr>
            <p:ph type="title"/>
          </p:nvPr>
        </p:nvSpPr>
        <p:spPr>
          <a:xfrm>
            <a:off x="581192" y="558800"/>
            <a:ext cx="11029616" cy="524190"/>
          </a:xfrm>
        </p:spPr>
        <p:txBody>
          <a:bodyPr/>
          <a:lstStyle/>
          <a:p>
            <a:r>
              <a:rPr lang="en-US" dirty="0"/>
              <a:t>Paul Abner Full Bio</a:t>
            </a:r>
          </a:p>
        </p:txBody>
      </p:sp>
      <p:sp>
        <p:nvSpPr>
          <p:cNvPr id="4" name="TextBox 3">
            <a:extLst>
              <a:ext uri="{FF2B5EF4-FFF2-40B4-BE49-F238E27FC236}">
                <a16:creationId xmlns:a16="http://schemas.microsoft.com/office/drawing/2014/main" id="{7E7D241F-E79D-4CDC-A6E9-CAF011F1B9DB}"/>
              </a:ext>
            </a:extLst>
          </p:cNvPr>
          <p:cNvSpPr txBox="1"/>
          <p:nvPr/>
        </p:nvSpPr>
        <p:spPr>
          <a:xfrm>
            <a:off x="575894" y="1285638"/>
            <a:ext cx="10841406"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 have three children: Cloe’ 14 and twins Jackson and Julianna age 12.</a:t>
            </a:r>
            <a:br>
              <a:rPr lang="en-US" sz="1600" dirty="0">
                <a:latin typeface="Cambria" panose="02040503050406030204" pitchFamily="18" charset="0"/>
                <a:ea typeface="Cambria" panose="02040503050406030204" pitchFamily="18" charset="0"/>
              </a:rPr>
            </a:br>
            <a:r>
              <a:rPr lang="en-US" sz="1600" dirty="0">
                <a:latin typeface="Cambria" panose="02040503050406030204" pitchFamily="18" charset="0"/>
                <a:ea typeface="Cambria" panose="02040503050406030204" pitchFamily="18" charset="0"/>
              </a:rPr>
              <a:t>Graduated from The University of Central Oklahoma in 1979. BS in journalism.</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Graduated from Southwestern Christian University in 1981. BA in Biblical Studies.</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While in college I was named to Who’s Who in American Colleges and Universities twice.</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 served on the University President’s Council.</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 served as President of Alpha Tau Omega fraternity in 1978-79. </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Worked as Youth Pastor at Lakeside Assembly of God in Oklahoma City from 1981 until 1995. While there I was twice named Oklahoma Youth Representative of the Year.</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 have been ordained by the Oklahoma Assemblies of God since 1980. </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While involved in youth ministry I volunteered as a tennis coach at Putnam City North High School. I served there for 25 years where we won 4 state championships.</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 started a non-profit, Student Development Institute, dba Worth The Wait Ministries in 1995. I traveled nationwide speaking to students on healthy relationships. I spoke interdenominationally. </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In 2010 my youth ministry friend James Lankford ran for Congress and won. I volunteered on both his election and reelection campaigns. </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In 2014 Representative Lankford ran for the unexpired term of Senator Tom Coburn. I served as Grass Roots Coordinator on both the open seat campaign in 2014 and reelection in 2016. </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From 2014-2018 I worked on campaigns, state questions, and other issues important to Oklahoma’s Faith community. </a:t>
            </a:r>
          </a:p>
          <a:p>
            <a:pPr marL="285750" indent="-285750">
              <a:buFont typeface="Arial" panose="020B0604020202020204" pitchFamily="34" charset="0"/>
              <a:buChar char="•"/>
            </a:pPr>
            <a:r>
              <a:rPr lang="en-US" sz="1600" dirty="0">
                <a:latin typeface="Cambria" panose="02040503050406030204" pitchFamily="18" charset="0"/>
                <a:ea typeface="Cambria" panose="02040503050406030204" pitchFamily="18" charset="0"/>
              </a:rPr>
              <a:t>In 2019 I was approached by leaders of Oklahoma’s largest denominations to start a coalition of denominations, who had never been politically active, to work together on public policy. I currently serve as President of Oklahoma Faith Leaders, who represent. about 1.2 million Oklahomans.</a:t>
            </a:r>
          </a:p>
        </p:txBody>
      </p:sp>
    </p:spTree>
    <p:extLst>
      <p:ext uri="{BB962C8B-B14F-4D97-AF65-F5344CB8AC3E}">
        <p14:creationId xmlns:p14="http://schemas.microsoft.com/office/powerpoint/2010/main" val="351061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9478-4051-48A1-9127-5441F46F70E6}"/>
              </a:ext>
            </a:extLst>
          </p:cNvPr>
          <p:cNvSpPr>
            <a:spLocks noGrp="1"/>
          </p:cNvSpPr>
          <p:nvPr>
            <p:ph type="title"/>
          </p:nvPr>
        </p:nvSpPr>
        <p:spPr>
          <a:xfrm>
            <a:off x="767857" y="771061"/>
            <a:ext cx="3031852" cy="497785"/>
          </a:xfrm>
        </p:spPr>
        <p:txBody>
          <a:bodyPr>
            <a:normAutofit/>
          </a:bodyPr>
          <a:lstStyle/>
          <a:p>
            <a:r>
              <a:rPr lang="en-US" dirty="0"/>
              <a:t>Luis Trevino</a:t>
            </a:r>
          </a:p>
        </p:txBody>
      </p:sp>
      <p:pic>
        <p:nvPicPr>
          <p:cNvPr id="8" name="Picture 7">
            <a:extLst>
              <a:ext uri="{FF2B5EF4-FFF2-40B4-BE49-F238E27FC236}">
                <a16:creationId xmlns:a16="http://schemas.microsoft.com/office/drawing/2014/main" id="{BC64542D-29A1-400C-A7FA-6445898E208F}"/>
              </a:ext>
            </a:extLst>
          </p:cNvPr>
          <p:cNvPicPr>
            <a:picLocks noChangeAspect="1"/>
          </p:cNvPicPr>
          <p:nvPr/>
        </p:nvPicPr>
        <p:blipFill>
          <a:blip r:embed="rId2"/>
          <a:stretch>
            <a:fillRect/>
          </a:stretch>
        </p:blipFill>
        <p:spPr>
          <a:xfrm>
            <a:off x="4580073" y="771061"/>
            <a:ext cx="5522011" cy="3813639"/>
          </a:xfrm>
          <a:prstGeom prst="rect">
            <a:avLst/>
          </a:prstGeom>
        </p:spPr>
      </p:pic>
      <p:pic>
        <p:nvPicPr>
          <p:cNvPr id="5" name="Content Placeholder 4">
            <a:extLst>
              <a:ext uri="{FF2B5EF4-FFF2-40B4-BE49-F238E27FC236}">
                <a16:creationId xmlns:a16="http://schemas.microsoft.com/office/drawing/2014/main" id="{26023575-25C4-4FF3-9C2F-EB90ECD8C5B3}"/>
              </a:ext>
            </a:extLst>
          </p:cNvPr>
          <p:cNvPicPr>
            <a:picLocks noGrp="1" noChangeAspect="1"/>
          </p:cNvPicPr>
          <p:nvPr>
            <p:ph idx="1"/>
          </p:nvPr>
        </p:nvPicPr>
        <p:blipFill>
          <a:blip r:embed="rId3"/>
          <a:stretch>
            <a:fillRect/>
          </a:stretch>
        </p:blipFill>
        <p:spPr>
          <a:xfrm>
            <a:off x="4907170" y="3336234"/>
            <a:ext cx="4236462" cy="2931233"/>
          </a:xfrm>
        </p:spPr>
      </p:pic>
      <p:sp>
        <p:nvSpPr>
          <p:cNvPr id="11" name="TextBox 10">
            <a:extLst>
              <a:ext uri="{FF2B5EF4-FFF2-40B4-BE49-F238E27FC236}">
                <a16:creationId xmlns:a16="http://schemas.microsoft.com/office/drawing/2014/main" id="{CAF19483-5C17-46AF-A57B-F31AA121E8AD}"/>
              </a:ext>
            </a:extLst>
          </p:cNvPr>
          <p:cNvSpPr txBox="1"/>
          <p:nvPr/>
        </p:nvSpPr>
        <p:spPr>
          <a:xfrm>
            <a:off x="767857" y="1574800"/>
            <a:ext cx="2940543"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25 years, Deacon Luis Trevino has done just that, ministering to those who work behind the scenes at Arlington Park racetrack as walkers, groomers and trainers. Many are undocumented immigrants who follow the horse racing season, moving around the country from track to track</a:t>
            </a:r>
          </a:p>
          <a:p>
            <a:pPr marL="285750" indent="-285750">
              <a:buFont typeface="Arial" panose="020B0604020202020204" pitchFamily="34" charset="0"/>
              <a:buChar char="•"/>
            </a:pPr>
            <a:endParaRPr lang="en-US" dirty="0">
              <a:solidFill>
                <a:schemeClr val="bg1"/>
              </a:solidFill>
            </a:endParaRPr>
          </a:p>
        </p:txBody>
      </p:sp>
      <p:sp>
        <p:nvSpPr>
          <p:cNvPr id="6" name="TextBox 5">
            <a:extLst>
              <a:ext uri="{FF2B5EF4-FFF2-40B4-BE49-F238E27FC236}">
                <a16:creationId xmlns:a16="http://schemas.microsoft.com/office/drawing/2014/main" id="{85B8ADF8-EEE3-4F89-B8B5-62E685E5DFDF}"/>
              </a:ext>
            </a:extLst>
          </p:cNvPr>
          <p:cNvSpPr txBox="1"/>
          <p:nvPr/>
        </p:nvSpPr>
        <p:spPr>
          <a:xfrm>
            <a:off x="8488017" y="5625274"/>
            <a:ext cx="2888205" cy="646331"/>
          </a:xfrm>
          <a:prstGeom prst="rect">
            <a:avLst/>
          </a:prstGeom>
          <a:solidFill>
            <a:schemeClr val="bg1">
              <a:lumMod val="65000"/>
            </a:schemeClr>
          </a:solidFill>
        </p:spPr>
        <p:txBody>
          <a:bodyPr wrap="square">
            <a:spAutoFit/>
          </a:bodyPr>
          <a:lstStyle/>
          <a:p>
            <a:r>
              <a:rPr lang="en-US" sz="1800" b="1" dirty="0">
                <a:effectLst/>
                <a:latin typeface="Arial" panose="020B0604020202020204" pitchFamily="34" charset="0"/>
                <a:ea typeface="Calibri" panose="020F0502020204030204" pitchFamily="34" charset="0"/>
              </a:rPr>
              <a:t>Luis Trevino</a:t>
            </a:r>
          </a:p>
          <a:p>
            <a:r>
              <a:rPr lang="en-US" dirty="0"/>
              <a:t>trevinoll@aol.com</a:t>
            </a:r>
            <a:endParaRPr lang="en-US"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39535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2130A-9E0F-4D7A-A345-04E536270E04}"/>
              </a:ext>
            </a:extLst>
          </p:cNvPr>
          <p:cNvSpPr>
            <a:spLocks noGrp="1"/>
          </p:cNvSpPr>
          <p:nvPr>
            <p:ph type="title"/>
          </p:nvPr>
        </p:nvSpPr>
        <p:spPr>
          <a:xfrm>
            <a:off x="581192" y="558800"/>
            <a:ext cx="11029616" cy="524190"/>
          </a:xfrm>
        </p:spPr>
        <p:txBody>
          <a:bodyPr/>
          <a:lstStyle/>
          <a:p>
            <a:r>
              <a:rPr lang="en-US" dirty="0"/>
              <a:t>Luis Trevino Full Bio</a:t>
            </a:r>
          </a:p>
        </p:txBody>
      </p:sp>
      <p:sp>
        <p:nvSpPr>
          <p:cNvPr id="2" name="TextBox 1">
            <a:extLst>
              <a:ext uri="{FF2B5EF4-FFF2-40B4-BE49-F238E27FC236}">
                <a16:creationId xmlns:a16="http://schemas.microsoft.com/office/drawing/2014/main" id="{CA5F2AB9-2AD3-43F8-B22D-0CCC96BB98A0}"/>
              </a:ext>
            </a:extLst>
          </p:cNvPr>
          <p:cNvSpPr txBox="1"/>
          <p:nvPr/>
        </p:nvSpPr>
        <p:spPr>
          <a:xfrm>
            <a:off x="581192" y="1306286"/>
            <a:ext cx="11029616"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For 25 years, Deacon Luis Trevino has ministered to those who work behind the scenes at Arlington Park racetrack as walkers, groomers and trainers. Many are undocumented immigrants who follow the horse racing season, moving around the country from track to track. </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immigrated to the United States from Monterrey, Mexico, when he was 17,</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Ministers to other “people on the move” through the O’Hare Airport Chapel and as chaplain to circus and carnival workers who come through town</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Connected to the U.S. Conference of Catholic Bishops’ outreach to “people on the move” and accompanied Auxiliary Bishop John </a:t>
            </a:r>
            <a:r>
              <a:rPr lang="en-US" dirty="0" err="1">
                <a:latin typeface="Cambria" panose="02040503050406030204" pitchFamily="18" charset="0"/>
                <a:ea typeface="Cambria" panose="02040503050406030204" pitchFamily="18" charset="0"/>
              </a:rPr>
              <a:t>Manz</a:t>
            </a:r>
            <a:r>
              <a:rPr lang="en-US" dirty="0">
                <a:latin typeface="Cambria" panose="02040503050406030204" pitchFamily="18" charset="0"/>
                <a:ea typeface="Cambria" panose="02040503050406030204" pitchFamily="18" charset="0"/>
              </a:rPr>
              <a:t> on a 2016 trip to Kentucky to visit migrant workers in the horse racing industry. Once a year for more than 15 years Bishop </a:t>
            </a:r>
            <a:r>
              <a:rPr lang="en-US" dirty="0" err="1">
                <a:latin typeface="Cambria" panose="02040503050406030204" pitchFamily="18" charset="0"/>
                <a:ea typeface="Cambria" panose="02040503050406030204" pitchFamily="18" charset="0"/>
              </a:rPr>
              <a:t>Manz</a:t>
            </a:r>
            <a:r>
              <a:rPr lang="en-US" dirty="0">
                <a:latin typeface="Cambria" panose="02040503050406030204" pitchFamily="18" charset="0"/>
                <a:ea typeface="Cambria" panose="02040503050406030204" pitchFamily="18" charset="0"/>
              </a:rPr>
              <a:t> has visited migrant workers around the country on behalf of the U.S. Conference of Catholic Bishops</a:t>
            </a: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Serves at the Church of the Holy Spirit in Schaumburg</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328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9478-4051-48A1-9127-5441F46F70E6}"/>
              </a:ext>
            </a:extLst>
          </p:cNvPr>
          <p:cNvSpPr>
            <a:spLocks noGrp="1"/>
          </p:cNvSpPr>
          <p:nvPr>
            <p:ph type="title"/>
          </p:nvPr>
        </p:nvSpPr>
        <p:spPr>
          <a:xfrm>
            <a:off x="767857" y="771061"/>
            <a:ext cx="3031852" cy="497785"/>
          </a:xfrm>
        </p:spPr>
        <p:txBody>
          <a:bodyPr>
            <a:normAutofit/>
          </a:bodyPr>
          <a:lstStyle/>
          <a:p>
            <a:r>
              <a:rPr lang="en-US" dirty="0"/>
              <a:t>Paul Muller </a:t>
            </a:r>
          </a:p>
        </p:txBody>
      </p:sp>
      <p:sp>
        <p:nvSpPr>
          <p:cNvPr id="4" name="Text Placeholder 3">
            <a:extLst>
              <a:ext uri="{FF2B5EF4-FFF2-40B4-BE49-F238E27FC236}">
                <a16:creationId xmlns:a16="http://schemas.microsoft.com/office/drawing/2014/main" id="{F8303C86-2EBA-4E33-AF9D-017C21366559}"/>
              </a:ext>
            </a:extLst>
          </p:cNvPr>
          <p:cNvSpPr>
            <a:spLocks noGrp="1"/>
          </p:cNvSpPr>
          <p:nvPr>
            <p:ph type="body" sz="half" idx="2"/>
          </p:nvPr>
        </p:nvSpPr>
        <p:spPr>
          <a:xfrm>
            <a:off x="584200" y="950243"/>
            <a:ext cx="3453227" cy="5264474"/>
          </a:xfrm>
        </p:spPr>
        <p:txBody>
          <a:bodyPr>
            <a:noAutofit/>
          </a:bodyPr>
          <a:lstStyle/>
          <a:p>
            <a:endParaRPr lang="en-US" sz="1400" dirty="0">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Permanent Deacon in                                                                                                          in the Catholic Church</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Serves as the Director of the                                                                               Permanent Diaconate for the                                                                                        Diocese of Kansas City St. Joseph</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Ministers at St. Margaret of Scotland                                                                                                           Catholic Church in Lee’s Summit, MO</a:t>
            </a:r>
          </a:p>
          <a:p>
            <a:pPr marL="342900" marR="0" lvl="0" indent="-342900">
              <a:lnSpc>
                <a:spcPct val="115000"/>
              </a:lnSpc>
              <a:spcBef>
                <a:spcPts val="0"/>
              </a:spcBef>
              <a:spcAft>
                <a:spcPts val="0"/>
              </a:spcAft>
              <a:buFont typeface="Symbol" panose="05050102010706020507" pitchFamily="18" charset="2"/>
              <a:buChar char=""/>
            </a:pP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Appointed Chaplain/Adviser of Carnival </a:t>
            </a:r>
            <a:r>
              <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community</a:t>
            </a:r>
            <a:r>
              <a:rPr lang="en-US" sz="1400" dirty="0">
                <a:effectLst/>
                <a:latin typeface="Arial" panose="020B0604020202020204" pitchFamily="34" charset="0"/>
                <a:ea typeface="Times New Roman" panose="02020603050405020304" pitchFamily="18" charset="0"/>
                <a:cs typeface="Arial" panose="020B0604020202020204" pitchFamily="34" charset="0"/>
              </a:rPr>
              <a:t> in the USA by United States Conference of Catholic Bishops’ (USCCB) Subcommittee on Pastoral Care of Migrants, Refugees and Travelers (PCMRT), </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pPr>
            <a:r>
              <a:rPr lang="en-US" sz="1400" u="none" strike="noStrike" dirty="0">
                <a:effectLst/>
                <a:latin typeface="Arial" panose="020B0604020202020204" pitchFamily="34" charset="0"/>
                <a:ea typeface="Calibri" panose="020F0502020204030204" pitchFamily="34" charset="0"/>
                <a:cs typeface="Arial" panose="020B0604020202020204" pitchFamily="34" charset="0"/>
              </a:rPr>
              <a:t>28 years working with Carnival’s and                                                                                                                     the Outdoor Amusement Industry</a:t>
            </a:r>
            <a:endParaRPr lang="en-US" sz="1400" u="heavy" dirty="0">
              <a:effectLst/>
              <a:latin typeface="Arial" panose="020B0604020202020204" pitchFamily="34" charset="0"/>
              <a:ea typeface="Calibri" panose="020F0502020204030204" pitchFamily="34" charset="0"/>
              <a:cs typeface="Arial" panose="020B0604020202020204" pitchFamily="34" charset="0"/>
            </a:endParaRPr>
          </a:p>
          <a:p>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10" name="Content Placeholder 9">
            <a:extLst>
              <a:ext uri="{FF2B5EF4-FFF2-40B4-BE49-F238E27FC236}">
                <a16:creationId xmlns:a16="http://schemas.microsoft.com/office/drawing/2014/main" id="{344CB4F9-144D-4903-8D12-4F6333F70554}"/>
              </a:ext>
            </a:extLst>
          </p:cNvPr>
          <p:cNvPicPr>
            <a:picLocks noGrp="1" noChangeAspect="1"/>
          </p:cNvPicPr>
          <p:nvPr>
            <p:ph idx="1"/>
          </p:nvPr>
        </p:nvPicPr>
        <p:blipFill>
          <a:blip r:embed="rId2"/>
          <a:stretch>
            <a:fillRect/>
          </a:stretch>
        </p:blipFill>
        <p:spPr>
          <a:xfrm>
            <a:off x="6362701" y="1179513"/>
            <a:ext cx="3727449" cy="4659312"/>
          </a:xfrm>
        </p:spPr>
      </p:pic>
      <p:sp>
        <p:nvSpPr>
          <p:cNvPr id="5" name="TextBox 4">
            <a:extLst>
              <a:ext uri="{FF2B5EF4-FFF2-40B4-BE49-F238E27FC236}">
                <a16:creationId xmlns:a16="http://schemas.microsoft.com/office/drawing/2014/main" id="{8323913C-070E-489F-BDE5-22FED1706548}"/>
              </a:ext>
            </a:extLst>
          </p:cNvPr>
          <p:cNvSpPr txBox="1"/>
          <p:nvPr/>
        </p:nvSpPr>
        <p:spPr>
          <a:xfrm>
            <a:off x="8226425" y="5291387"/>
            <a:ext cx="2888205" cy="923330"/>
          </a:xfrm>
          <a:prstGeom prst="rect">
            <a:avLst/>
          </a:prstGeom>
          <a:solidFill>
            <a:schemeClr val="bg1">
              <a:lumMod val="65000"/>
            </a:schemeClr>
          </a:solidFill>
        </p:spPr>
        <p:txBody>
          <a:bodyPr wrap="square">
            <a:spAutoFit/>
          </a:bodyPr>
          <a:lstStyle/>
          <a:p>
            <a:r>
              <a:rPr lang="en-US" sz="1800" b="1" dirty="0">
                <a:effectLst/>
                <a:latin typeface="Arial" panose="020B0604020202020204" pitchFamily="34" charset="0"/>
                <a:ea typeface="Calibri" panose="020F0502020204030204" pitchFamily="34" charset="0"/>
              </a:rPr>
              <a:t>Paul Muller</a:t>
            </a:r>
          </a:p>
          <a:p>
            <a:r>
              <a:rPr lang="en-US" dirty="0">
                <a:hlinkClick r:id="rId3"/>
              </a:rPr>
              <a:t>paul@oafinance.net</a:t>
            </a:r>
            <a:endParaRPr lang="en-US" b="1" dirty="0">
              <a:latin typeface="Arial" panose="020B0604020202020204" pitchFamily="34" charset="0"/>
            </a:endParaRPr>
          </a:p>
          <a:p>
            <a:endParaRPr lang="en-US"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7742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2130A-9E0F-4D7A-A345-04E536270E04}"/>
              </a:ext>
            </a:extLst>
          </p:cNvPr>
          <p:cNvSpPr>
            <a:spLocks noGrp="1"/>
          </p:cNvSpPr>
          <p:nvPr>
            <p:ph type="title"/>
          </p:nvPr>
        </p:nvSpPr>
        <p:spPr>
          <a:xfrm>
            <a:off x="581192" y="762000"/>
            <a:ext cx="11029616" cy="473390"/>
          </a:xfrm>
        </p:spPr>
        <p:txBody>
          <a:bodyPr>
            <a:normAutofit fontScale="90000"/>
          </a:bodyPr>
          <a:lstStyle/>
          <a:p>
            <a:r>
              <a:rPr lang="en-US" dirty="0"/>
              <a:t>Paul Muller Full Bio</a:t>
            </a:r>
          </a:p>
        </p:txBody>
      </p:sp>
      <p:sp>
        <p:nvSpPr>
          <p:cNvPr id="7" name="TextBox 6">
            <a:extLst>
              <a:ext uri="{FF2B5EF4-FFF2-40B4-BE49-F238E27FC236}">
                <a16:creationId xmlns:a16="http://schemas.microsoft.com/office/drawing/2014/main" id="{285C1718-94C3-49BB-AEB5-6F5BACA65DF3}"/>
              </a:ext>
            </a:extLst>
          </p:cNvPr>
          <p:cNvSpPr txBox="1"/>
          <p:nvPr/>
        </p:nvSpPr>
        <p:spPr>
          <a:xfrm>
            <a:off x="581192" y="1348644"/>
            <a:ext cx="10606790" cy="5098832"/>
          </a:xfrm>
          <a:prstGeom prst="rect">
            <a:avLst/>
          </a:prstGeom>
          <a:noFill/>
        </p:spPr>
        <p:txBody>
          <a:bodyPr wrap="square" rtlCol="0">
            <a:spAutoFit/>
          </a:bodyPr>
          <a:lstStyle/>
          <a:p>
            <a:pPr marL="0" marR="0">
              <a:lnSpc>
                <a:spcPct val="115000"/>
              </a:lnSpc>
              <a:spcBef>
                <a:spcPts val="0"/>
              </a:spcBef>
              <a:spcAft>
                <a:spcPts val="1000"/>
              </a:spcAft>
            </a:pPr>
            <a:r>
              <a:rPr lang="en-US" sz="1600" u="none" strike="noStrike" dirty="0">
                <a:effectLst/>
                <a:latin typeface="Arial" panose="020B0604020202020204" pitchFamily="34" charset="0"/>
                <a:ea typeface="Calibri" panose="020F0502020204030204" pitchFamily="34" charset="0"/>
                <a:cs typeface="Times New Roman" panose="02020603050405020304" pitchFamily="18" charset="0"/>
              </a:rPr>
              <a:t>Paul is a Permanent Deacon in the Roman Catholic Church.  Paul was ordained in June of 2009, after                        4 ½ years of formation at Conception Seminary College.  Presently he is the Director of the Permanent Diaconate for the Diocese of Kansas City – St. Joseph.  In that role he is responsible for 74 Ordained Deacons, both active and retired who serve at parishes in the Diocese.  Paul serves the needs of his local parish: St. Margaret of Scotland in Lee’s Summit, MO.</a:t>
            </a:r>
            <a:endParaRPr lang="en-US" sz="1600" u="heavy"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u="none" strike="noStrike" dirty="0">
                <a:effectLst/>
                <a:latin typeface="Arial" panose="020B0604020202020204" pitchFamily="34" charset="0"/>
                <a:ea typeface="Calibri" panose="020F0502020204030204" pitchFamily="34" charset="0"/>
                <a:cs typeface="Times New Roman" panose="02020603050405020304" pitchFamily="18" charset="0"/>
              </a:rPr>
              <a:t>Paul and his wife Pam have been married for 48 years and have two children and 4 grandchildren.  They live in Lee’s Summit, MO, a suburb of Kansas City, MO.  Paul graduated from St. Joseph’s College, Rensselaer, IN with a BS in Management and a BA Communications.</a:t>
            </a:r>
            <a:endParaRPr lang="en-US" sz="1600" u="heavy"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u="none" strike="noStrike" dirty="0">
                <a:effectLst/>
                <a:latin typeface="Arial" panose="020B0604020202020204" pitchFamily="34" charset="0"/>
                <a:ea typeface="Calibri" panose="020F0502020204030204" pitchFamily="34" charset="0"/>
                <a:cs typeface="Times New Roman" panose="02020603050405020304" pitchFamily="18" charset="0"/>
              </a:rPr>
              <a:t>For the last 28 years Paul has had the pleasure of being a part of the Outdoor Amusement, Industry.  He is part owner of OA Finance, LLC, one of the companies who provide capital and equipment financing to Carnivals throughout the United States.  During those 28 years he has had the opportunity to developed many long term friendships.  </a:t>
            </a:r>
            <a:endParaRPr lang="en-US" sz="1600" u="heavy"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600" u="none" strike="noStrike" dirty="0">
                <a:effectLst/>
                <a:latin typeface="Arial" panose="020B0604020202020204" pitchFamily="34" charset="0"/>
                <a:ea typeface="Calibri" panose="020F0502020204030204" pitchFamily="34" charset="0"/>
                <a:cs typeface="Times New Roman" panose="02020603050405020304" pitchFamily="18" charset="0"/>
              </a:rPr>
              <a:t>In January of 2021 he started his semi - retirement (3 days a week) with the thought of fully retiring in July 2021.  His son Wade who is the President of OA Finance, LLC, will continue to serve the Outdoor Amusement Industry.  Paul will help if needed at conventions and during the busy season. </a:t>
            </a:r>
            <a:endParaRPr lang="en-US" sz="1600" u="heavy" dirty="0">
              <a:effectLst/>
              <a:latin typeface="Arial" panose="020B0604020202020204" pitchFamily="34" charset="0"/>
              <a:ea typeface="Calibri" panose="020F0502020204030204" pitchFamily="34" charset="0"/>
              <a:cs typeface="Times New Roman" panose="02020603050405020304" pitchFamily="18" charset="0"/>
            </a:endParaRPr>
          </a:p>
          <a:p>
            <a:r>
              <a:rPr lang="en-US" sz="1600" u="none" strike="noStrike" dirty="0">
                <a:effectLst/>
                <a:latin typeface="Arial" panose="020B0604020202020204" pitchFamily="34" charset="0"/>
                <a:ea typeface="Calibri" panose="020F0502020204030204" pitchFamily="34" charset="0"/>
                <a:cs typeface="Times New Roman" panose="02020603050405020304" pitchFamily="18" charset="0"/>
              </a:rPr>
              <a:t>This position allows Paul to serve the industry he loves in a different way.</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14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9478-4051-48A1-9127-5441F46F70E6}"/>
              </a:ext>
            </a:extLst>
          </p:cNvPr>
          <p:cNvSpPr>
            <a:spLocks noGrp="1"/>
          </p:cNvSpPr>
          <p:nvPr>
            <p:ph type="title"/>
          </p:nvPr>
        </p:nvSpPr>
        <p:spPr>
          <a:xfrm>
            <a:off x="767857" y="669461"/>
            <a:ext cx="3031852" cy="497785"/>
          </a:xfrm>
        </p:spPr>
        <p:txBody>
          <a:bodyPr>
            <a:normAutofit fontScale="90000"/>
          </a:bodyPr>
          <a:lstStyle/>
          <a:p>
            <a:r>
              <a:rPr lang="en-US" dirty="0"/>
              <a:t>Daniel L Woodward</a:t>
            </a:r>
          </a:p>
        </p:txBody>
      </p:sp>
      <p:pic>
        <p:nvPicPr>
          <p:cNvPr id="6" name="Content Placeholder 5">
            <a:extLst>
              <a:ext uri="{FF2B5EF4-FFF2-40B4-BE49-F238E27FC236}">
                <a16:creationId xmlns:a16="http://schemas.microsoft.com/office/drawing/2014/main" id="{56D7D988-78C1-4C09-9BD7-0D8D2CE28C22}"/>
              </a:ext>
            </a:extLst>
          </p:cNvPr>
          <p:cNvPicPr>
            <a:picLocks noGrp="1" noChangeAspect="1"/>
          </p:cNvPicPr>
          <p:nvPr>
            <p:ph idx="1"/>
          </p:nvPr>
        </p:nvPicPr>
        <p:blipFill>
          <a:blip r:embed="rId2"/>
          <a:stretch>
            <a:fillRect/>
          </a:stretch>
        </p:blipFill>
        <p:spPr>
          <a:xfrm>
            <a:off x="6414053" y="699920"/>
            <a:ext cx="3644347" cy="5458160"/>
          </a:xfrm>
        </p:spPr>
      </p:pic>
      <p:sp>
        <p:nvSpPr>
          <p:cNvPr id="10" name="Text Placeholder 9">
            <a:extLst>
              <a:ext uri="{FF2B5EF4-FFF2-40B4-BE49-F238E27FC236}">
                <a16:creationId xmlns:a16="http://schemas.microsoft.com/office/drawing/2014/main" id="{11F6DDC2-1CE4-4836-A35D-51582810122B}"/>
              </a:ext>
            </a:extLst>
          </p:cNvPr>
          <p:cNvSpPr>
            <a:spLocks noGrp="1"/>
          </p:cNvSpPr>
          <p:nvPr>
            <p:ph type="body" sz="half" idx="2"/>
          </p:nvPr>
        </p:nvSpPr>
        <p:spPr>
          <a:xfrm>
            <a:off x="571500" y="1167246"/>
            <a:ext cx="3467100" cy="5144654"/>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Pastor of the First Baptist Church of Dwight, IL since 1983.</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President of Dwight Baptist Academy (grades K5-12), our Christian school. It was through our school concessions fundraising events at festivals and fairs that I became associated and friends with members of the Showmen’s League.</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President of WGVD 97.3 FM Radio, which is heard around the world in 190 different  countries. I host the Saturday Morning Live program each week.</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Director of the Midwest Christian Boys Football Camp, the Midwest Christian Ski Camp and the Midwest Christian Couples Retreat, ministries of First Baptist Church.</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On the Advisory Board of </a:t>
            </a:r>
            <a:r>
              <a:rPr lang="en-US" sz="1000" dirty="0" err="1">
                <a:effectLst/>
                <a:latin typeface="+mj-lt"/>
                <a:ea typeface="Calibri" panose="020F0502020204030204" pitchFamily="34" charset="0"/>
                <a:cs typeface="Times New Roman" panose="02020603050405020304" pitchFamily="18" charset="0"/>
              </a:rPr>
              <a:t>Kyte</a:t>
            </a:r>
            <a:r>
              <a:rPr lang="en-US" sz="1000" dirty="0">
                <a:effectLst/>
                <a:latin typeface="+mj-lt"/>
                <a:ea typeface="Calibri" panose="020F0502020204030204" pitchFamily="34" charset="0"/>
                <a:cs typeface="Times New Roman" panose="02020603050405020304" pitchFamily="18" charset="0"/>
              </a:rPr>
              <a:t> River Revival Grounds in Rockford, IL, where I recently oversaw the building of their 1.5 million dollar dining hall.</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I am the Concessions Manager at the Grundy County Speedway in Morris, IL.</a:t>
            </a:r>
          </a:p>
          <a:p>
            <a:pPr marL="342900" marR="0" lvl="0" indent="-342900">
              <a:lnSpc>
                <a:spcPct val="107000"/>
              </a:lnSpc>
              <a:spcBef>
                <a:spcPts val="0"/>
              </a:spcBef>
              <a:spcAft>
                <a:spcPts val="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I have been a professor at Providence Baptist College in Elgin, IL, for over 20 years.</a:t>
            </a:r>
          </a:p>
          <a:p>
            <a:pPr marL="342900" marR="0" lvl="0" indent="-342900">
              <a:lnSpc>
                <a:spcPct val="107000"/>
              </a:lnSpc>
              <a:spcBef>
                <a:spcPts val="0"/>
              </a:spcBef>
              <a:spcAft>
                <a:spcPts val="800"/>
              </a:spcAft>
              <a:buFont typeface="Symbol" panose="05050102010706020507" pitchFamily="18" charset="2"/>
              <a:buChar char=""/>
            </a:pPr>
            <a:endParaRPr lang="en-US" sz="10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000" dirty="0">
                <a:effectLst/>
                <a:latin typeface="+mj-lt"/>
                <a:ea typeface="Calibri" panose="020F0502020204030204" pitchFamily="34" charset="0"/>
                <a:cs typeface="Times New Roman" panose="02020603050405020304" pitchFamily="18" charset="0"/>
              </a:rPr>
              <a:t>Serves as Chaplain for the State of Illinois Prisons and the Grundy County Speedways and Fair</a:t>
            </a:r>
          </a:p>
          <a:p>
            <a:endParaRPr lang="en-US" sz="1000" dirty="0">
              <a:latin typeface="+mj-lt"/>
            </a:endParaRPr>
          </a:p>
        </p:txBody>
      </p:sp>
      <p:sp>
        <p:nvSpPr>
          <p:cNvPr id="12" name="TextBox 11">
            <a:extLst>
              <a:ext uri="{FF2B5EF4-FFF2-40B4-BE49-F238E27FC236}">
                <a16:creationId xmlns:a16="http://schemas.microsoft.com/office/drawing/2014/main" id="{CC83E4AA-3701-4A73-9DA6-B1E1719805CA}"/>
              </a:ext>
            </a:extLst>
          </p:cNvPr>
          <p:cNvSpPr txBox="1"/>
          <p:nvPr/>
        </p:nvSpPr>
        <p:spPr>
          <a:xfrm>
            <a:off x="8236226" y="5579306"/>
            <a:ext cx="2888205" cy="923330"/>
          </a:xfrm>
          <a:prstGeom prst="rect">
            <a:avLst/>
          </a:prstGeom>
          <a:solidFill>
            <a:schemeClr val="bg1">
              <a:lumMod val="65000"/>
            </a:schemeClr>
          </a:solidFill>
        </p:spPr>
        <p:txBody>
          <a:bodyPr wrap="square">
            <a:spAutoFit/>
          </a:bodyPr>
          <a:lstStyle/>
          <a:p>
            <a:r>
              <a:rPr lang="en-US" sz="1800" b="1" dirty="0">
                <a:effectLst/>
                <a:latin typeface="Arial" panose="020B0604020202020204" pitchFamily="34" charset="0"/>
                <a:ea typeface="Calibri" panose="020F0502020204030204" pitchFamily="34" charset="0"/>
              </a:rPr>
              <a:t>Daniel L Woodward</a:t>
            </a:r>
            <a:r>
              <a:rPr lang="en-US" sz="1800" dirty="0">
                <a:effectLst/>
                <a:latin typeface="Arial" panose="020B0604020202020204" pitchFamily="34" charset="0"/>
                <a:ea typeface="Calibri" panose="020F0502020204030204" pitchFamily="34" charset="0"/>
              </a:rPr>
              <a:t> </a:t>
            </a:r>
          </a:p>
          <a:p>
            <a:r>
              <a:rPr lang="en-US" dirty="0"/>
              <a:t>dlwoody@maxwire.net</a:t>
            </a:r>
            <a:br>
              <a:rPr lang="en-US" sz="1800" dirty="0">
                <a:effectLst/>
                <a:latin typeface="Arial" panose="020B060402020202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rPr>
              <a:t>PH: 815.252.0691</a:t>
            </a:r>
            <a:endParaRPr lang="en-US" dirty="0"/>
          </a:p>
        </p:txBody>
      </p:sp>
    </p:spTree>
    <p:extLst>
      <p:ext uri="{BB962C8B-B14F-4D97-AF65-F5344CB8AC3E}">
        <p14:creationId xmlns:p14="http://schemas.microsoft.com/office/powerpoint/2010/main" val="374681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2130A-9E0F-4D7A-A345-04E536270E04}"/>
              </a:ext>
            </a:extLst>
          </p:cNvPr>
          <p:cNvSpPr>
            <a:spLocks noGrp="1"/>
          </p:cNvSpPr>
          <p:nvPr>
            <p:ph type="title"/>
          </p:nvPr>
        </p:nvSpPr>
        <p:spPr>
          <a:xfrm>
            <a:off x="581192" y="642598"/>
            <a:ext cx="11029616" cy="562290"/>
          </a:xfrm>
        </p:spPr>
        <p:txBody>
          <a:bodyPr/>
          <a:lstStyle/>
          <a:p>
            <a:r>
              <a:rPr lang="en-US" dirty="0"/>
              <a:t>Daniel L Woodward Full Bio</a:t>
            </a:r>
          </a:p>
        </p:txBody>
      </p:sp>
      <p:sp>
        <p:nvSpPr>
          <p:cNvPr id="7" name="TextBox 6">
            <a:extLst>
              <a:ext uri="{FF2B5EF4-FFF2-40B4-BE49-F238E27FC236}">
                <a16:creationId xmlns:a16="http://schemas.microsoft.com/office/drawing/2014/main" id="{285C1718-94C3-49BB-AEB5-6F5BACA65DF3}"/>
              </a:ext>
            </a:extLst>
          </p:cNvPr>
          <p:cNvSpPr txBox="1"/>
          <p:nvPr/>
        </p:nvSpPr>
        <p:spPr>
          <a:xfrm>
            <a:off x="581192" y="1204888"/>
            <a:ext cx="10606790" cy="5219955"/>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Born in 1957 in Wisconsin Rapids, WI (age 63)</a:t>
            </a:r>
          </a:p>
          <a:p>
            <a:pPr marL="342900" marR="0" lvl="0" indent="-3429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Graduate of Mary D Bradford in Kenosha, WI</a:t>
            </a:r>
          </a:p>
          <a:p>
            <a:pPr marL="342900" marR="0" lvl="0" indent="-342900">
              <a:lnSpc>
                <a:spcPct val="107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Graduated from Hyles-Anderson College with a Bachelor of Science</a:t>
            </a:r>
          </a:p>
          <a:p>
            <a:pPr marL="342900" marR="0" lvl="0" indent="-342900">
              <a:lnSpc>
                <a:spcPct val="107000"/>
              </a:lnSpc>
              <a:spcBef>
                <a:spcPts val="0"/>
              </a:spcBef>
              <a:spcAft>
                <a:spcPts val="80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received my Doctor of Divinity from Oklahoma Baptist College &amp; Seminary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have been the pastor of the First Baptist Church of Dwight, IL since 1983.</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am the President of Dwight Baptist Academy (grades K5-12), our Christian school. It was through our school concessions fundraising events at festivals and fairs that I became associated and friends with members of the Showmen’s League.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am the President of WGVD 97.3 FM Radio, which is heard around the world in 190 different  countries. I host the Saturday Morning Live program each week.</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am the Director of the Midwest Christian Boys Football Camp, the Midwest Christian Ski Camp and the Midwest Christian Couples Retreat, ministries of First Baptist Church.</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am on the Advisory Board of </a:t>
            </a:r>
            <a:r>
              <a:rPr lang="en-US" dirty="0" err="1">
                <a:effectLst/>
                <a:latin typeface="Calibri" panose="020F0502020204030204" pitchFamily="34" charset="0"/>
                <a:ea typeface="Calibri" panose="020F0502020204030204" pitchFamily="34" charset="0"/>
                <a:cs typeface="Calibri" panose="020F0502020204030204" pitchFamily="34" charset="0"/>
              </a:rPr>
              <a:t>Kyte</a:t>
            </a:r>
            <a:r>
              <a:rPr lang="en-US" dirty="0">
                <a:effectLst/>
                <a:latin typeface="Calibri" panose="020F0502020204030204" pitchFamily="34" charset="0"/>
                <a:ea typeface="Calibri" panose="020F0502020204030204" pitchFamily="34" charset="0"/>
                <a:cs typeface="Calibri" panose="020F0502020204030204" pitchFamily="34" charset="0"/>
              </a:rPr>
              <a:t> River Revival Grounds in Rockford, IL, where I recently oversaw the building of their 1.5 million dollar dining hall.</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am the Concessions Manager at the Grundy County Speedway in Morris, IL.</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have been a professor at Providence Baptist College in Elgin, IL, for over 20 years.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 serve as a Chaplain for the State of Illinois Prisons and the Grundy County Speedways and Fair  </a:t>
            </a:r>
          </a:p>
        </p:txBody>
      </p:sp>
    </p:spTree>
    <p:extLst>
      <p:ext uri="{BB962C8B-B14F-4D97-AF65-F5344CB8AC3E}">
        <p14:creationId xmlns:p14="http://schemas.microsoft.com/office/powerpoint/2010/main" val="97244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9478-4051-48A1-9127-5441F46F70E6}"/>
              </a:ext>
            </a:extLst>
          </p:cNvPr>
          <p:cNvSpPr>
            <a:spLocks noGrp="1"/>
          </p:cNvSpPr>
          <p:nvPr>
            <p:ph type="title"/>
          </p:nvPr>
        </p:nvSpPr>
        <p:spPr>
          <a:xfrm>
            <a:off x="767857" y="771061"/>
            <a:ext cx="3031852" cy="497785"/>
          </a:xfrm>
        </p:spPr>
        <p:txBody>
          <a:bodyPr>
            <a:normAutofit/>
          </a:bodyPr>
          <a:lstStyle/>
          <a:p>
            <a:r>
              <a:rPr lang="en-US" dirty="0"/>
              <a:t>Steve </a:t>
            </a:r>
            <a:r>
              <a:rPr lang="en-US" dirty="0" err="1"/>
              <a:t>Kihlthau</a:t>
            </a:r>
            <a:endParaRPr lang="en-US" dirty="0"/>
          </a:p>
        </p:txBody>
      </p:sp>
      <p:pic>
        <p:nvPicPr>
          <p:cNvPr id="8" name="Content Placeholder 7">
            <a:extLst>
              <a:ext uri="{FF2B5EF4-FFF2-40B4-BE49-F238E27FC236}">
                <a16:creationId xmlns:a16="http://schemas.microsoft.com/office/drawing/2014/main" id="{B9CC9C3C-FEF4-41C0-925F-2B3AE73BCD03}"/>
              </a:ext>
            </a:extLst>
          </p:cNvPr>
          <p:cNvPicPr>
            <a:picLocks noGrp="1" noChangeAspect="1"/>
          </p:cNvPicPr>
          <p:nvPr>
            <p:ph idx="1"/>
          </p:nvPr>
        </p:nvPicPr>
        <p:blipFill>
          <a:blip r:embed="rId2"/>
          <a:stretch>
            <a:fillRect/>
          </a:stretch>
        </p:blipFill>
        <p:spPr>
          <a:xfrm>
            <a:off x="4900613" y="1638399"/>
            <a:ext cx="6651625" cy="3741539"/>
          </a:xfrm>
        </p:spPr>
      </p:pic>
      <p:sp>
        <p:nvSpPr>
          <p:cNvPr id="6" name="Text Placeholder 5">
            <a:extLst>
              <a:ext uri="{FF2B5EF4-FFF2-40B4-BE49-F238E27FC236}">
                <a16:creationId xmlns:a16="http://schemas.microsoft.com/office/drawing/2014/main" id="{A92F6412-04BA-4B51-9CBE-633EC3260851}"/>
              </a:ext>
            </a:extLst>
          </p:cNvPr>
          <p:cNvSpPr>
            <a:spLocks noGrp="1"/>
          </p:cNvSpPr>
          <p:nvPr>
            <p:ph type="body" sz="half" idx="2"/>
          </p:nvPr>
        </p:nvSpPr>
        <p:spPr>
          <a:xfrm>
            <a:off x="767856" y="1268846"/>
            <a:ext cx="3233529" cy="4941454"/>
          </a:xfrm>
        </p:spPr>
        <p:txBody>
          <a:bodyPr>
            <a:normAutofit fontScale="70000" lnSpcReduction="20000"/>
          </a:bodyPr>
          <a:lstStyle/>
          <a:p>
            <a:pPr marL="342900" marR="0" lvl="0" indent="-342900" algn="l">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a:t>
            </a:r>
            <a:r>
              <a:rPr lang="en-US" sz="1800" dirty="0">
                <a:effectLst/>
                <a:latin typeface="Calibri" panose="020F0502020204030204" pitchFamily="34" charset="0"/>
                <a:ea typeface="Calibri" panose="020F0502020204030204" pitchFamily="34" charset="0"/>
                <a:cs typeface="Times New Roman" panose="02020603050405020304" pitchFamily="18" charset="0"/>
              </a:rPr>
              <a:t>rganizes and plans the monthly Pastor’s Fellowship Meeting for Northern California</a:t>
            </a:r>
          </a:p>
          <a:p>
            <a:pPr marR="0" lvl="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Serves as Chief Financial Officer for Golden State Association of Christian Schools</a:t>
            </a:r>
          </a:p>
          <a:p>
            <a:pPr marL="342900" marR="0" lvl="0" indent="-342900" algn="l">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Serves on the Board of Pacific Baptist College in La Verne, CA.</a:t>
            </a:r>
          </a:p>
          <a:p>
            <a:pPr marL="342900" marR="0" lvl="0" indent="-342900" algn="l">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Volunteer Chaplain for the Stockton Police Department</a:t>
            </a:r>
          </a:p>
          <a:p>
            <a:pPr marL="342900" marR="0" lvl="0" indent="-342900" algn="l">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a Captain of four other Chaplains and serves on the Board of the Stockton Police Chaplaincy as its President</a:t>
            </a:r>
          </a:p>
          <a:p>
            <a:pPr marR="0" lvl="0" algn="l">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Founding Pastor of Stockton Baptist Church</a:t>
            </a:r>
          </a:p>
          <a:p>
            <a:pPr marL="342900" marR="0" lvl="0" indent="-342900" algn="l">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the Superintendent if Stockton Baptist School and Noah’s Ark Preschool</a:t>
            </a:r>
          </a:p>
          <a:p>
            <a:endParaRPr lang="en-US" dirty="0"/>
          </a:p>
        </p:txBody>
      </p:sp>
      <p:sp>
        <p:nvSpPr>
          <p:cNvPr id="9" name="TextBox 8">
            <a:extLst>
              <a:ext uri="{FF2B5EF4-FFF2-40B4-BE49-F238E27FC236}">
                <a16:creationId xmlns:a16="http://schemas.microsoft.com/office/drawing/2014/main" id="{8C800A54-F922-47B6-A07E-8C7FC605059A}"/>
              </a:ext>
            </a:extLst>
          </p:cNvPr>
          <p:cNvSpPr txBox="1"/>
          <p:nvPr/>
        </p:nvSpPr>
        <p:spPr>
          <a:xfrm>
            <a:off x="8786193" y="4930105"/>
            <a:ext cx="3233529" cy="1323439"/>
          </a:xfrm>
          <a:prstGeom prst="rect">
            <a:avLst/>
          </a:prstGeom>
          <a:solidFill>
            <a:schemeClr val="bg1">
              <a:lumMod val="65000"/>
            </a:schemeClr>
          </a:solidFill>
        </p:spPr>
        <p:txBody>
          <a:bodyPr wrap="square">
            <a:spAutoFit/>
          </a:bodyPr>
          <a:lstStyle/>
          <a:p>
            <a:pPr rtl="0"/>
            <a:r>
              <a:rPr lang="en-US" sz="1600" i="1" dirty="0">
                <a:effectLst/>
                <a:latin typeface="georgia, serif"/>
              </a:rPr>
              <a:t>Pastor Steve </a:t>
            </a:r>
            <a:r>
              <a:rPr lang="en-US" sz="1600" i="1" dirty="0" err="1">
                <a:effectLst/>
                <a:latin typeface="georgia, serif"/>
              </a:rPr>
              <a:t>Kihlthau</a:t>
            </a:r>
            <a:endParaRPr lang="en-US" sz="1600" i="1" dirty="0">
              <a:effectLst/>
              <a:latin typeface="georgia, serif"/>
            </a:endParaRPr>
          </a:p>
          <a:p>
            <a:pPr rtl="0"/>
            <a:r>
              <a:rPr lang="en-US" sz="1600" i="1" dirty="0">
                <a:latin typeface="georgia, serif"/>
                <a:hlinkClick r:id="rId3"/>
              </a:rPr>
              <a:t>pastor.sbchurch@gmail.com</a:t>
            </a:r>
            <a:br>
              <a:rPr lang="en-US" sz="1600" i="1" dirty="0">
                <a:latin typeface="georgia, serif"/>
              </a:rPr>
            </a:br>
            <a:r>
              <a:rPr lang="en-US" sz="1600" dirty="0">
                <a:effectLst/>
              </a:rPr>
              <a:t>Stockton Baptist Church</a:t>
            </a:r>
            <a:endParaRPr lang="en-US" sz="1600" dirty="0"/>
          </a:p>
          <a:p>
            <a:pPr rtl="0"/>
            <a:r>
              <a:rPr lang="en-US" sz="1600" dirty="0">
                <a:effectLst/>
              </a:rPr>
              <a:t>209-931-6101 (Church)</a:t>
            </a:r>
            <a:endParaRPr lang="en-US" sz="1600" dirty="0"/>
          </a:p>
          <a:p>
            <a:pPr rtl="0"/>
            <a:r>
              <a:rPr lang="en-US" sz="1600" b="1" dirty="0">
                <a:effectLst/>
              </a:rPr>
              <a:t>209-969-5027 (Cell)</a:t>
            </a:r>
            <a:endParaRPr lang="en-US" sz="1600" dirty="0"/>
          </a:p>
        </p:txBody>
      </p:sp>
    </p:spTree>
    <p:extLst>
      <p:ext uri="{BB962C8B-B14F-4D97-AF65-F5344CB8AC3E}">
        <p14:creationId xmlns:p14="http://schemas.microsoft.com/office/powerpoint/2010/main" val="417850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2130A-9E0F-4D7A-A345-04E536270E04}"/>
              </a:ext>
            </a:extLst>
          </p:cNvPr>
          <p:cNvSpPr>
            <a:spLocks noGrp="1"/>
          </p:cNvSpPr>
          <p:nvPr>
            <p:ph type="title"/>
          </p:nvPr>
        </p:nvSpPr>
        <p:spPr>
          <a:xfrm>
            <a:off x="575894" y="675862"/>
            <a:ext cx="11029616" cy="566707"/>
          </a:xfrm>
        </p:spPr>
        <p:txBody>
          <a:bodyPr/>
          <a:lstStyle/>
          <a:p>
            <a:r>
              <a:rPr lang="en-US" dirty="0"/>
              <a:t>Steve </a:t>
            </a:r>
            <a:r>
              <a:rPr lang="en-US" dirty="0" err="1"/>
              <a:t>Kihlthau</a:t>
            </a:r>
            <a:r>
              <a:rPr lang="en-US" dirty="0"/>
              <a:t> Full Bio</a:t>
            </a:r>
          </a:p>
        </p:txBody>
      </p:sp>
      <p:sp>
        <p:nvSpPr>
          <p:cNvPr id="7" name="TextBox 6">
            <a:extLst>
              <a:ext uri="{FF2B5EF4-FFF2-40B4-BE49-F238E27FC236}">
                <a16:creationId xmlns:a16="http://schemas.microsoft.com/office/drawing/2014/main" id="{285C1718-94C3-49BB-AEB5-6F5BACA65DF3}"/>
              </a:ext>
            </a:extLst>
          </p:cNvPr>
          <p:cNvSpPr txBox="1"/>
          <p:nvPr/>
        </p:nvSpPr>
        <p:spPr>
          <a:xfrm>
            <a:off x="500505" y="1242569"/>
            <a:ext cx="11190990" cy="6007157"/>
          </a:xfrm>
          <a:prstGeom prst="rect">
            <a:avLst/>
          </a:prstGeom>
          <a:noFill/>
        </p:spPr>
        <p:txBody>
          <a:bodyPr wrap="square" rtlCol="0">
            <a:spAutoFit/>
          </a:bodyPr>
          <a:lstStyle/>
          <a:p>
            <a:pPr marL="0" marR="0" algn="l">
              <a:lnSpc>
                <a:spcPct val="115000"/>
              </a:lnSpc>
              <a:spcBef>
                <a:spcPts val="0"/>
              </a:spcBef>
              <a:spcAft>
                <a:spcPts val="0"/>
              </a:spcAft>
            </a:pP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Personal Background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Steve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600" dirty="0">
                <a:effectLst/>
                <a:latin typeface="Calibri" panose="020F0502020204030204" pitchFamily="34" charset="0"/>
                <a:ea typeface="Calibri" panose="020F0502020204030204" pitchFamily="34" charset="0"/>
                <a:cs typeface="Times New Roman" panose="02020603050405020304" pitchFamily="18" charset="0"/>
              </a:rPr>
              <a:t> was born into the family of a Baptist pastor and has been involved in church from birth. Church life including Sunday school, church services and church planting are a valuable part of his earliest recollections of his childhood. He was saved at the age of six and called to preach at the age of twelve. Upon graduation from high school he spent fifteen years in the business world which included retail management and insurance sales and investments. Under his leadership, Steve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600" dirty="0">
                <a:effectLst/>
                <a:latin typeface="Calibri" panose="020F0502020204030204" pitchFamily="34" charset="0"/>
                <a:ea typeface="Calibri" panose="020F0502020204030204" pitchFamily="34" charset="0"/>
                <a:cs typeface="Times New Roman" panose="02020603050405020304" pitchFamily="18" charset="0"/>
              </a:rPr>
              <a:t> took over Citadel Baptist School in Sacramento in 1983 with about 65 students and under his leadership the school grew to about 135 students before he and his wife, Linda, and their four children were sent to Stockton to plant Stockton Baptist Church in February 1988. Linda began to home school their school age children and soon had other parents desiring a Christian education for their children. In 1990 Valley Christian School which later became Stockton Baptist School was started first in the Pastor’s home and later when the church facilities became available.</a:t>
            </a:r>
          </a:p>
          <a:p>
            <a:pPr marL="0" marR="0" algn="l">
              <a:lnSpc>
                <a:spcPct val="115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Education and Educational Experience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l">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Steve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600" dirty="0">
                <a:effectLst/>
                <a:latin typeface="Calibri" panose="020F0502020204030204" pitchFamily="34" charset="0"/>
                <a:ea typeface="Calibri" panose="020F0502020204030204" pitchFamily="34" charset="0"/>
                <a:cs typeface="Times New Roman" panose="02020603050405020304" pitchFamily="18" charset="0"/>
              </a:rPr>
              <a:t> holds an Associate’s and Bachelor’s Degree from Citadel Baptist College and a Master of Ministry Degree from International Baptist College in Tempe, AZ. He is also currently pursuing a Master’s of Education program as well. For almost thirty years Steve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600" dirty="0">
                <a:effectLst/>
                <a:latin typeface="Calibri" panose="020F0502020204030204" pitchFamily="34" charset="0"/>
                <a:ea typeface="Calibri" panose="020F0502020204030204" pitchFamily="34" charset="0"/>
                <a:cs typeface="Times New Roman" panose="02020603050405020304" pitchFamily="18" charset="0"/>
              </a:rPr>
              <a:t> has had a sincere love and appreciation for Christian education and has personally raised and donated to Stockton Baptist School hundreds of thousands of dollars. Steve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600" dirty="0">
                <a:effectLst/>
                <a:latin typeface="Calibri" panose="020F0502020204030204" pitchFamily="34" charset="0"/>
                <a:ea typeface="Calibri" panose="020F0502020204030204" pitchFamily="34" charset="0"/>
                <a:cs typeface="Times New Roman" panose="02020603050405020304" pitchFamily="18" charset="0"/>
              </a:rPr>
              <a:t> is currently the Superintendent if Stockton Baptist School and Noah’s Ark Preschool. His personal philosophy regarding education is that most students will excel best in a structured classroom environment with quality trained Christian teachers using an academically strong Bible-based curriculum. Any education that leaves out God, the Bible, and prayer is not ‘real’ education!</a:t>
            </a:r>
          </a:p>
          <a:p>
            <a:pPr marL="0" marR="0" algn="l">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7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2130A-9E0F-4D7A-A345-04E536270E04}"/>
              </a:ext>
            </a:extLst>
          </p:cNvPr>
          <p:cNvSpPr>
            <a:spLocks noGrp="1"/>
          </p:cNvSpPr>
          <p:nvPr>
            <p:ph type="title"/>
          </p:nvPr>
        </p:nvSpPr>
        <p:spPr>
          <a:xfrm>
            <a:off x="531110" y="584200"/>
            <a:ext cx="11029616" cy="587690"/>
          </a:xfrm>
        </p:spPr>
        <p:txBody>
          <a:bodyPr/>
          <a:lstStyle/>
          <a:p>
            <a:r>
              <a:rPr lang="en-US" dirty="0"/>
              <a:t>Steve </a:t>
            </a:r>
            <a:r>
              <a:rPr lang="en-US" dirty="0" err="1"/>
              <a:t>Kihlthau</a:t>
            </a:r>
            <a:r>
              <a:rPr lang="en-US" dirty="0"/>
              <a:t> Full Bio continued</a:t>
            </a:r>
          </a:p>
        </p:txBody>
      </p:sp>
      <p:sp>
        <p:nvSpPr>
          <p:cNvPr id="7" name="TextBox 6">
            <a:extLst>
              <a:ext uri="{FF2B5EF4-FFF2-40B4-BE49-F238E27FC236}">
                <a16:creationId xmlns:a16="http://schemas.microsoft.com/office/drawing/2014/main" id="{285C1718-94C3-49BB-AEB5-6F5BACA65DF3}"/>
              </a:ext>
            </a:extLst>
          </p:cNvPr>
          <p:cNvSpPr txBox="1"/>
          <p:nvPr/>
        </p:nvSpPr>
        <p:spPr>
          <a:xfrm>
            <a:off x="500505" y="1171890"/>
            <a:ext cx="11190990" cy="5528501"/>
          </a:xfrm>
          <a:prstGeom prst="rect">
            <a:avLst/>
          </a:prstGeom>
          <a:noFill/>
        </p:spPr>
        <p:txBody>
          <a:bodyPr wrap="square" rtlCol="0">
            <a:spAutoFit/>
          </a:bodyPr>
          <a:lstStyle/>
          <a:p>
            <a:pPr marL="0" marR="0" algn="l">
              <a:lnSpc>
                <a:spcPct val="115000"/>
              </a:lnSpc>
              <a:spcBef>
                <a:spcPts val="0"/>
              </a:spcBef>
              <a:spcAft>
                <a:spcPts val="0"/>
              </a:spcAft>
            </a:pPr>
            <a:r>
              <a:rPr lang="en-US" sz="1400" b="1" i="1" u="sng" dirty="0">
                <a:effectLst/>
                <a:latin typeface="Calibri" panose="020F0502020204030204" pitchFamily="34" charset="0"/>
                <a:ea typeface="Calibri" panose="020F0502020204030204" pitchFamily="34" charset="0"/>
                <a:cs typeface="Times New Roman" panose="02020603050405020304" pitchFamily="18" charset="0"/>
              </a:rPr>
              <a:t>Pastoral Experience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After being on Church and School staff at Citadel Baptist Church and School in Sacramento, CA (which is now closed) Steve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400" dirty="0">
                <a:effectLst/>
                <a:latin typeface="Calibri" panose="020F0502020204030204" pitchFamily="34" charset="0"/>
                <a:ea typeface="Calibri" panose="020F0502020204030204" pitchFamily="34" charset="0"/>
                <a:cs typeface="Times New Roman" panose="02020603050405020304" pitchFamily="18" charset="0"/>
              </a:rPr>
              <a:t> became the founding Pastor of Stockton Baptist Church on February 21</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400" dirty="0">
                <a:effectLst/>
                <a:latin typeface="Calibri" panose="020F0502020204030204" pitchFamily="34" charset="0"/>
                <a:ea typeface="Calibri" panose="020F0502020204030204" pitchFamily="34" charset="0"/>
                <a:cs typeface="Times New Roman" panose="02020603050405020304" pitchFamily="18" charset="0"/>
              </a:rPr>
              <a:t>, 1988. The Church met at three separate temporary locations until purchasing its current property in 1992 with just less than one acre of land. The Church and School facilities currently occupies six and one-half acres of land with almost 27,000 square feet of buildings valued at over $2,000,000. The Church averages around 140 to 150 in attendance along with about 80 students in the Church’s school and preschool. The last two major building projects were an Educational Wing completed in 2005 and a new Church Sanctuary completed in 2007.</a:t>
            </a:r>
          </a:p>
          <a:p>
            <a:pPr marL="0" marR="0" algn="l">
              <a:lnSpc>
                <a:spcPct val="115000"/>
              </a:lnSpc>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400" b="1" i="1" u="sng" dirty="0">
                <a:effectLst/>
                <a:latin typeface="Calibri" panose="020F0502020204030204" pitchFamily="34" charset="0"/>
                <a:ea typeface="Calibri" panose="020F0502020204030204" pitchFamily="34" charset="0"/>
                <a:cs typeface="Times New Roman" panose="02020603050405020304" pitchFamily="18" charset="0"/>
              </a:rPr>
              <a:t>Community Involvement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For over a decade Steve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400" dirty="0">
                <a:effectLst/>
                <a:latin typeface="Calibri" panose="020F0502020204030204" pitchFamily="34" charset="0"/>
                <a:ea typeface="Calibri" panose="020F0502020204030204" pitchFamily="34" charset="0"/>
                <a:cs typeface="Times New Roman" panose="02020603050405020304" pitchFamily="18" charset="0"/>
              </a:rPr>
              <a:t> has served as a volunteer Chaplain for the Stockton Police Department which has given him many opportunities to minister to both members of the Stockton Police Department and the Community as emergency and urgent needs arise. He is currently a Captain of four other Chaplains and serves on the Board of the Stockton Police Chaplaincy as its President.</a:t>
            </a:r>
          </a:p>
          <a:p>
            <a:pPr marL="0" marR="0" algn="l">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Steve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400" dirty="0">
                <a:effectLst/>
                <a:latin typeface="Calibri" panose="020F0502020204030204" pitchFamily="34" charset="0"/>
                <a:ea typeface="Calibri" panose="020F0502020204030204" pitchFamily="34" charset="0"/>
                <a:cs typeface="Times New Roman" panose="02020603050405020304" pitchFamily="18" charset="0"/>
              </a:rPr>
              <a:t> also serves as Chief Financial Officer for Golden State Association of Christian Schools which is part of the national organization of American Association of Christian Schools of which their school is a member school. Steve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400" dirty="0">
                <a:effectLst/>
                <a:latin typeface="Calibri" panose="020F0502020204030204" pitchFamily="34" charset="0"/>
                <a:ea typeface="Calibri" panose="020F0502020204030204" pitchFamily="34" charset="0"/>
                <a:cs typeface="Times New Roman" panose="02020603050405020304" pitchFamily="18" charset="0"/>
              </a:rPr>
              <a:t> also serves on the Board of Pacific Baptist College in La Verne, CA.</a:t>
            </a:r>
          </a:p>
          <a:p>
            <a:pPr marL="0" marR="0" algn="l">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15000"/>
              </a:lnSpc>
              <a:spcBef>
                <a:spcPts val="0"/>
              </a:spcBef>
              <a:spcAft>
                <a:spcPts val="0"/>
              </a:spcAft>
            </a:pPr>
            <a:r>
              <a:rPr lang="en-US" sz="1400" b="1" i="1" u="sng" dirty="0">
                <a:effectLst/>
                <a:latin typeface="Calibri" panose="020F0502020204030204" pitchFamily="34" charset="0"/>
                <a:ea typeface="Calibri" panose="020F0502020204030204" pitchFamily="34" charset="0"/>
                <a:cs typeface="Times New Roman" panose="02020603050405020304" pitchFamily="18" charset="0"/>
              </a:rPr>
              <a:t>Other Churches and Pastors Involvement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Steve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Kihlthau</a:t>
            </a:r>
            <a:r>
              <a:rPr lang="en-US" sz="1400" dirty="0">
                <a:effectLst/>
                <a:latin typeface="Calibri" panose="020F0502020204030204" pitchFamily="34" charset="0"/>
                <a:ea typeface="Calibri" panose="020F0502020204030204" pitchFamily="34" charset="0"/>
                <a:cs typeface="Times New Roman" panose="02020603050405020304" pitchFamily="18" charset="0"/>
              </a:rPr>
              <a:t> organizes and plans the monthly Pastor’s Fellowship Meeting for Northern California that meets in various Churches throughout Northern California. He is also very involved in communicating various events and needs of Churches and Pastors in the State of California. In the last few months he has assisted and is currently assisting about seven Churches where either Pastors have or are planning to move from their Church. He helps to communicate this need and direct potential Pastors to these Churches. As a Church we conduct and participate in various conferences to teach about Sunday school, legal issues, and how to successfully transition as a Pastor.</a:t>
            </a:r>
          </a:p>
        </p:txBody>
      </p:sp>
    </p:spTree>
    <p:extLst>
      <p:ext uri="{BB962C8B-B14F-4D97-AF65-F5344CB8AC3E}">
        <p14:creationId xmlns:p14="http://schemas.microsoft.com/office/powerpoint/2010/main" val="173046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9478-4051-48A1-9127-5441F46F70E6}"/>
              </a:ext>
            </a:extLst>
          </p:cNvPr>
          <p:cNvSpPr>
            <a:spLocks noGrp="1"/>
          </p:cNvSpPr>
          <p:nvPr>
            <p:ph type="title"/>
          </p:nvPr>
        </p:nvSpPr>
        <p:spPr>
          <a:xfrm>
            <a:off x="767857" y="566049"/>
            <a:ext cx="3031852" cy="497785"/>
          </a:xfrm>
        </p:spPr>
        <p:txBody>
          <a:bodyPr>
            <a:normAutofit/>
          </a:bodyPr>
          <a:lstStyle/>
          <a:p>
            <a:r>
              <a:rPr lang="en-US" dirty="0"/>
              <a:t>Paul Abner</a:t>
            </a:r>
          </a:p>
        </p:txBody>
      </p:sp>
      <p:pic>
        <p:nvPicPr>
          <p:cNvPr id="5" name="Content Placeholder 4">
            <a:extLst>
              <a:ext uri="{FF2B5EF4-FFF2-40B4-BE49-F238E27FC236}">
                <a16:creationId xmlns:a16="http://schemas.microsoft.com/office/drawing/2014/main" id="{257FF9B6-9818-494F-84E2-9B9D7188EE23}"/>
              </a:ext>
            </a:extLst>
          </p:cNvPr>
          <p:cNvPicPr>
            <a:picLocks noGrp="1" noChangeAspect="1"/>
          </p:cNvPicPr>
          <p:nvPr>
            <p:ph idx="1"/>
          </p:nvPr>
        </p:nvPicPr>
        <p:blipFill>
          <a:blip r:embed="rId2"/>
          <a:stretch>
            <a:fillRect/>
          </a:stretch>
        </p:blipFill>
        <p:spPr>
          <a:xfrm>
            <a:off x="6096000" y="931053"/>
            <a:ext cx="4220308" cy="5275386"/>
          </a:xfrm>
        </p:spPr>
      </p:pic>
      <p:sp>
        <p:nvSpPr>
          <p:cNvPr id="6" name="Text Placeholder 5">
            <a:extLst>
              <a:ext uri="{FF2B5EF4-FFF2-40B4-BE49-F238E27FC236}">
                <a16:creationId xmlns:a16="http://schemas.microsoft.com/office/drawing/2014/main" id="{A92F6412-04BA-4B51-9CBE-633EC3260851}"/>
              </a:ext>
            </a:extLst>
          </p:cNvPr>
          <p:cNvSpPr>
            <a:spLocks noGrp="1"/>
          </p:cNvSpPr>
          <p:nvPr>
            <p:ph type="body" sz="half" idx="2"/>
          </p:nvPr>
        </p:nvSpPr>
        <p:spPr>
          <a:xfrm>
            <a:off x="628650" y="1063834"/>
            <a:ext cx="3384550" cy="5142605"/>
          </a:xfrm>
        </p:spPr>
        <p:txBody>
          <a:bodyPr>
            <a:noAutofit/>
          </a:bodyPr>
          <a:lstStyle/>
          <a:p>
            <a:pPr marL="171450" indent="-171450">
              <a:buFont typeface="Arial" panose="020B0604020202020204" pitchFamily="34" charset="0"/>
              <a:buChar char="•"/>
            </a:pPr>
            <a:r>
              <a:rPr lang="en-US" sz="1400" dirty="0"/>
              <a:t>Worked as Youth Pastor at Lakeside Assembly of God in Oklahoma City from 1981 until 1995. While there I was twice named Oklahoma Youth Representative of the Year.</a:t>
            </a:r>
          </a:p>
          <a:p>
            <a:pPr marL="171450" indent="-171450">
              <a:buFont typeface="Arial" panose="020B0604020202020204" pitchFamily="34" charset="0"/>
              <a:buChar char="•"/>
            </a:pPr>
            <a:r>
              <a:rPr lang="en-US" sz="1400" dirty="0"/>
              <a:t>I have been ordained by the Oklahoma Assemblies of God since 1980. </a:t>
            </a:r>
          </a:p>
          <a:p>
            <a:pPr marL="171450" indent="-171450">
              <a:buFont typeface="Arial" panose="020B0604020202020204" pitchFamily="34" charset="0"/>
              <a:buChar char="•"/>
            </a:pPr>
            <a:r>
              <a:rPr lang="en-US" sz="1400" dirty="0"/>
              <a:t>While involved in youth ministry I volunteered as a tennis coach at Putnam City North High School. I served there for 25 years where we won 4 state championships.</a:t>
            </a:r>
          </a:p>
          <a:p>
            <a:pPr marL="171450" indent="-171450">
              <a:buFont typeface="Arial" panose="020B0604020202020204" pitchFamily="34" charset="0"/>
              <a:buChar char="•"/>
            </a:pPr>
            <a:r>
              <a:rPr lang="en-US" sz="1400" dirty="0"/>
              <a:t>I started a non-profit, Student Development Institute, dba Worth The Wait Ministries in 1995. I traveled nationwide speaking to students on healthy relationships. I spoke interdenominationally. </a:t>
            </a:r>
          </a:p>
        </p:txBody>
      </p:sp>
      <p:sp>
        <p:nvSpPr>
          <p:cNvPr id="7" name="TextBox 6">
            <a:extLst>
              <a:ext uri="{FF2B5EF4-FFF2-40B4-BE49-F238E27FC236}">
                <a16:creationId xmlns:a16="http://schemas.microsoft.com/office/drawing/2014/main" id="{13F9D4C9-B6BD-4DB4-B177-80AA16C78449}"/>
              </a:ext>
            </a:extLst>
          </p:cNvPr>
          <p:cNvSpPr txBox="1"/>
          <p:nvPr/>
        </p:nvSpPr>
        <p:spPr>
          <a:xfrm>
            <a:off x="8236226" y="5579306"/>
            <a:ext cx="2888205" cy="923330"/>
          </a:xfrm>
          <a:prstGeom prst="rect">
            <a:avLst/>
          </a:prstGeom>
          <a:solidFill>
            <a:schemeClr val="bg1">
              <a:lumMod val="65000"/>
            </a:schemeClr>
          </a:solidFill>
        </p:spPr>
        <p:txBody>
          <a:bodyPr wrap="square">
            <a:spAutoFit/>
          </a:bodyPr>
          <a:lstStyle/>
          <a:p>
            <a:r>
              <a:rPr lang="en-US" sz="1800" b="1" dirty="0">
                <a:effectLst/>
                <a:latin typeface="Arial" panose="020B0604020202020204" pitchFamily="34" charset="0"/>
                <a:ea typeface="Calibri" panose="020F0502020204030204" pitchFamily="34" charset="0"/>
              </a:rPr>
              <a:t>Paul Abner</a:t>
            </a:r>
          </a:p>
          <a:p>
            <a:r>
              <a:rPr lang="en-US" dirty="0">
                <a:hlinkClick r:id="rId3"/>
              </a:rPr>
              <a:t>pawtw@sbcglobal.net</a:t>
            </a:r>
            <a:endParaRPr lang="en-US" b="1" dirty="0">
              <a:latin typeface="Arial" panose="020B0604020202020204" pitchFamily="34" charset="0"/>
            </a:endParaRPr>
          </a:p>
          <a:p>
            <a:endParaRPr lang="en-US"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4841313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D3478-2986-4664-940C-67E0CAA21E04}">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16c05727-aa75-4e4a-9b5f-8a80a1165891"/>
    <ds:schemaRef ds:uri="http://purl.org/dc/elements/1.1/"/>
    <ds:schemaRef ds:uri="http://purl.org/dc/dcmitype/"/>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116C154-5A0F-4CDC-8C15-D2E215846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{A186ABD6-EF03-41D4-B007-4C52E5BBBC9A}tf56535239_win32</Template>
  <TotalTime>7727</TotalTime>
  <Words>2361</Words>
  <Application>Microsoft Office PowerPoint</Application>
  <PresentationFormat>Widescreen</PresentationFormat>
  <Paragraphs>133</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Cambria</vt:lpstr>
      <vt:lpstr>Franklin Gothic Book</vt:lpstr>
      <vt:lpstr>Franklin Gothic Demi</vt:lpstr>
      <vt:lpstr>georgia, serif</vt:lpstr>
      <vt:lpstr>Symbol</vt:lpstr>
      <vt:lpstr>Wingdings</vt:lpstr>
      <vt:lpstr>Wingdings 2</vt:lpstr>
      <vt:lpstr>DividendVTI</vt:lpstr>
      <vt:lpstr>Spiritual Leaders</vt:lpstr>
      <vt:lpstr>Paul Muller </vt:lpstr>
      <vt:lpstr>Paul Muller Full Bio</vt:lpstr>
      <vt:lpstr>Daniel L Woodward</vt:lpstr>
      <vt:lpstr>Daniel L Woodward Full Bio</vt:lpstr>
      <vt:lpstr>Steve Kihlthau</vt:lpstr>
      <vt:lpstr>Steve Kihlthau Full Bio</vt:lpstr>
      <vt:lpstr>Steve Kihlthau Full Bio continued</vt:lpstr>
      <vt:lpstr>Paul Abner</vt:lpstr>
      <vt:lpstr>Paul Abner Full Bio</vt:lpstr>
      <vt:lpstr>Luis Trevino</vt:lpstr>
      <vt:lpstr>Luis Trevino Full 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Leader Search</dc:title>
  <dc:creator>Showmens League</dc:creator>
  <cp:lastModifiedBy>Cindy Henning</cp:lastModifiedBy>
  <cp:revision>30</cp:revision>
  <cp:lastPrinted>2021-01-29T15:50:45Z</cp:lastPrinted>
  <dcterms:created xsi:type="dcterms:W3CDTF">2021-01-29T14:08:11Z</dcterms:created>
  <dcterms:modified xsi:type="dcterms:W3CDTF">2021-03-09T18:54:44Z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